
<file path=[Content_Types].xml><?xml version="1.0" encoding="utf-8"?>
<Types xmlns="http://schemas.openxmlformats.org/package/2006/content-types">
  <Default Extension="png" ContentType="image/png"/>
  <Default Extension="a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58" r:id="rId5"/>
    <p:sldId id="314" r:id="rId6"/>
    <p:sldId id="262" r:id="rId7"/>
    <p:sldId id="269" r:id="rId8"/>
    <p:sldId id="26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95" r:id="rId21"/>
    <p:sldId id="294" r:id="rId22"/>
    <p:sldId id="264" r:id="rId23"/>
    <p:sldId id="265" r:id="rId24"/>
    <p:sldId id="266" r:id="rId25"/>
    <p:sldId id="281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296" r:id="rId34"/>
    <p:sldId id="283" r:id="rId35"/>
    <p:sldId id="282" r:id="rId36"/>
    <p:sldId id="304" r:id="rId37"/>
    <p:sldId id="305" r:id="rId38"/>
    <p:sldId id="324" r:id="rId39"/>
    <p:sldId id="325" r:id="rId40"/>
    <p:sldId id="267" r:id="rId41"/>
    <p:sldId id="306" r:id="rId42"/>
    <p:sldId id="310" r:id="rId43"/>
    <p:sldId id="311" r:id="rId44"/>
    <p:sldId id="307" r:id="rId45"/>
    <p:sldId id="308" r:id="rId46"/>
    <p:sldId id="309" r:id="rId47"/>
    <p:sldId id="312" r:id="rId48"/>
    <p:sldId id="313" r:id="rId49"/>
    <p:sldId id="284" r:id="rId50"/>
    <p:sldId id="285" r:id="rId51"/>
    <p:sldId id="286" r:id="rId52"/>
    <p:sldId id="290" r:id="rId53"/>
    <p:sldId id="291" r:id="rId54"/>
    <p:sldId id="289" r:id="rId55"/>
    <p:sldId id="287" r:id="rId56"/>
    <p:sldId id="288" r:id="rId57"/>
    <p:sldId id="292" r:id="rId58"/>
    <p:sldId id="293" r:id="rId59"/>
  </p:sldIdLst>
  <p:sldSz cx="2400300" cy="18002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931" autoAdjust="0"/>
    <p:restoredTop sz="94662" autoAdjust="0"/>
  </p:normalViewPr>
  <p:slideViewPr>
    <p:cSldViewPr snapToGrid="0">
      <p:cViewPr varScale="1">
        <p:scale>
          <a:sx n="251" d="100"/>
          <a:sy n="251" d="100"/>
        </p:scale>
        <p:origin x="-1452" y="-90"/>
      </p:cViewPr>
      <p:guideLst>
        <p:guide orient="horz" pos="567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23" y="294620"/>
            <a:ext cx="2040255" cy="626745"/>
          </a:xfrm>
        </p:spPr>
        <p:txBody>
          <a:bodyPr anchor="b"/>
          <a:lstStyle>
            <a:lvl1pPr algn="ctr">
              <a:defRPr sz="15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38" y="945535"/>
            <a:ext cx="1800225" cy="434638"/>
          </a:xfrm>
        </p:spPr>
        <p:txBody>
          <a:bodyPr/>
          <a:lstStyle>
            <a:lvl1pPr marL="0" indent="0" algn="ctr">
              <a:buNone/>
              <a:defRPr sz="630"/>
            </a:lvl1pPr>
            <a:lvl2pPr marL="120015" indent="0" algn="ctr">
              <a:buNone/>
              <a:defRPr sz="525"/>
            </a:lvl2pPr>
            <a:lvl3pPr marL="240030" indent="0" algn="ctr">
              <a:buNone/>
              <a:defRPr sz="472"/>
            </a:lvl3pPr>
            <a:lvl4pPr marL="360045" indent="0" algn="ctr">
              <a:buNone/>
              <a:defRPr sz="420"/>
            </a:lvl4pPr>
            <a:lvl5pPr marL="480060" indent="0" algn="ctr">
              <a:buNone/>
              <a:defRPr sz="420"/>
            </a:lvl5pPr>
            <a:lvl6pPr marL="600075" indent="0" algn="ctr">
              <a:buNone/>
              <a:defRPr sz="420"/>
            </a:lvl6pPr>
            <a:lvl7pPr marL="720090" indent="0" algn="ctr">
              <a:buNone/>
              <a:defRPr sz="420"/>
            </a:lvl7pPr>
            <a:lvl8pPr marL="840105" indent="0" algn="ctr">
              <a:buNone/>
              <a:defRPr sz="420"/>
            </a:lvl8pPr>
            <a:lvl9pPr marL="960120" indent="0" algn="ctr">
              <a:buNone/>
              <a:defRPr sz="4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993-A128-49F6-A12A-9B5BF603B4DE}" type="datetimeFigureOut">
              <a:rPr lang="en-PH" smtClean="0"/>
              <a:t>08/01/2022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056D-B8D2-4869-858D-4058506E7F5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231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993-A128-49F6-A12A-9B5BF603B4DE}" type="datetimeFigureOut">
              <a:rPr lang="en-PH" smtClean="0"/>
              <a:t>08/01/2022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056D-B8D2-4869-858D-4058506E7F5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6661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17715" y="95846"/>
            <a:ext cx="517565" cy="15256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021" y="95846"/>
            <a:ext cx="1522690" cy="15256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993-A128-49F6-A12A-9B5BF603B4DE}" type="datetimeFigureOut">
              <a:rPr lang="en-PH" smtClean="0"/>
              <a:t>08/01/2022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056D-B8D2-4869-858D-4058506E7F5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937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993-A128-49F6-A12A-9B5BF603B4DE}" type="datetimeFigureOut">
              <a:rPr lang="en-PH" smtClean="0"/>
              <a:t>08/01/2022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056D-B8D2-4869-858D-4058506E7F5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1420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0" y="448807"/>
            <a:ext cx="2070259" cy="748843"/>
          </a:xfrm>
        </p:spPr>
        <p:txBody>
          <a:bodyPr anchor="b"/>
          <a:lstStyle>
            <a:lvl1pPr>
              <a:defRPr sz="15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70" y="1204734"/>
            <a:ext cx="2070259" cy="393799"/>
          </a:xfrm>
        </p:spPr>
        <p:txBody>
          <a:bodyPr/>
          <a:lstStyle>
            <a:lvl1pPr marL="0" indent="0">
              <a:buNone/>
              <a:defRPr sz="630">
                <a:solidFill>
                  <a:schemeClr val="tx1"/>
                </a:solidFill>
              </a:defRPr>
            </a:lvl1pPr>
            <a:lvl2pPr marL="120015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2pPr>
            <a:lvl3pPr marL="240030" indent="0">
              <a:buNone/>
              <a:defRPr sz="472">
                <a:solidFill>
                  <a:schemeClr val="tx1">
                    <a:tint val="75000"/>
                  </a:schemeClr>
                </a:solidFill>
              </a:defRPr>
            </a:lvl3pPr>
            <a:lvl4pPr marL="36004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4pPr>
            <a:lvl5pPr marL="48006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5pPr>
            <a:lvl6pPr marL="60007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6pPr>
            <a:lvl7pPr marL="72009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7pPr>
            <a:lvl8pPr marL="840105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8pPr>
            <a:lvl9pPr marL="960120" indent="0">
              <a:buNone/>
              <a:defRPr sz="4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993-A128-49F6-A12A-9B5BF603B4DE}" type="datetimeFigureOut">
              <a:rPr lang="en-PH" smtClean="0"/>
              <a:t>08/01/2022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056D-B8D2-4869-858D-4058506E7F5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2692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020" y="479227"/>
            <a:ext cx="1020128" cy="1142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5152" y="479227"/>
            <a:ext cx="1020128" cy="1142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993-A128-49F6-A12A-9B5BF603B4DE}" type="datetimeFigureOut">
              <a:rPr lang="en-PH" smtClean="0"/>
              <a:t>08/01/2022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056D-B8D2-4869-858D-4058506E7F5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3946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3" y="95846"/>
            <a:ext cx="2070259" cy="347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34" y="441305"/>
            <a:ext cx="1015439" cy="216277"/>
          </a:xfrm>
        </p:spPr>
        <p:txBody>
          <a:bodyPr anchor="b"/>
          <a:lstStyle>
            <a:lvl1pPr marL="0" indent="0">
              <a:buNone/>
              <a:defRPr sz="630" b="1"/>
            </a:lvl1pPr>
            <a:lvl2pPr marL="120015" indent="0">
              <a:buNone/>
              <a:defRPr sz="525" b="1"/>
            </a:lvl2pPr>
            <a:lvl3pPr marL="240030" indent="0">
              <a:buNone/>
              <a:defRPr sz="472" b="1"/>
            </a:lvl3pPr>
            <a:lvl4pPr marL="360045" indent="0">
              <a:buNone/>
              <a:defRPr sz="420" b="1"/>
            </a:lvl4pPr>
            <a:lvl5pPr marL="480060" indent="0">
              <a:buNone/>
              <a:defRPr sz="420" b="1"/>
            </a:lvl5pPr>
            <a:lvl6pPr marL="600075" indent="0">
              <a:buNone/>
              <a:defRPr sz="420" b="1"/>
            </a:lvl6pPr>
            <a:lvl7pPr marL="720090" indent="0">
              <a:buNone/>
              <a:defRPr sz="420" b="1"/>
            </a:lvl7pPr>
            <a:lvl8pPr marL="840105" indent="0">
              <a:buNone/>
              <a:defRPr sz="420" b="1"/>
            </a:lvl8pPr>
            <a:lvl9pPr marL="960120" indent="0">
              <a:buNone/>
              <a:defRPr sz="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34" y="657582"/>
            <a:ext cx="1015439" cy="967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5152" y="441305"/>
            <a:ext cx="1020440" cy="216277"/>
          </a:xfrm>
        </p:spPr>
        <p:txBody>
          <a:bodyPr anchor="b"/>
          <a:lstStyle>
            <a:lvl1pPr marL="0" indent="0">
              <a:buNone/>
              <a:defRPr sz="630" b="1"/>
            </a:lvl1pPr>
            <a:lvl2pPr marL="120015" indent="0">
              <a:buNone/>
              <a:defRPr sz="525" b="1"/>
            </a:lvl2pPr>
            <a:lvl3pPr marL="240030" indent="0">
              <a:buNone/>
              <a:defRPr sz="472" b="1"/>
            </a:lvl3pPr>
            <a:lvl4pPr marL="360045" indent="0">
              <a:buNone/>
              <a:defRPr sz="420" b="1"/>
            </a:lvl4pPr>
            <a:lvl5pPr marL="480060" indent="0">
              <a:buNone/>
              <a:defRPr sz="420" b="1"/>
            </a:lvl5pPr>
            <a:lvl6pPr marL="600075" indent="0">
              <a:buNone/>
              <a:defRPr sz="420" b="1"/>
            </a:lvl6pPr>
            <a:lvl7pPr marL="720090" indent="0">
              <a:buNone/>
              <a:defRPr sz="420" b="1"/>
            </a:lvl7pPr>
            <a:lvl8pPr marL="840105" indent="0">
              <a:buNone/>
              <a:defRPr sz="420" b="1"/>
            </a:lvl8pPr>
            <a:lvl9pPr marL="960120" indent="0">
              <a:buNone/>
              <a:defRPr sz="4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15152" y="657582"/>
            <a:ext cx="1020440" cy="967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993-A128-49F6-A12A-9B5BF603B4DE}" type="datetimeFigureOut">
              <a:rPr lang="en-PH" smtClean="0"/>
              <a:t>08/01/2022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056D-B8D2-4869-858D-4058506E7F5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0305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993-A128-49F6-A12A-9B5BF603B4DE}" type="datetimeFigureOut">
              <a:rPr lang="en-PH" smtClean="0"/>
              <a:t>08/01/2022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056D-B8D2-4869-858D-4058506E7F5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9802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993-A128-49F6-A12A-9B5BF603B4DE}" type="datetimeFigureOut">
              <a:rPr lang="en-PH" smtClean="0"/>
              <a:t>08/01/2022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056D-B8D2-4869-858D-4058506E7F5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8600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3" y="120015"/>
            <a:ext cx="774159" cy="420053"/>
          </a:xfrm>
        </p:spPr>
        <p:txBody>
          <a:bodyPr anchor="b"/>
          <a:lstStyle>
            <a:lvl1pPr>
              <a:defRPr sz="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440" y="259199"/>
            <a:ext cx="1215152" cy="1279327"/>
          </a:xfrm>
        </p:spPr>
        <p:txBody>
          <a:bodyPr/>
          <a:lstStyle>
            <a:lvl1pPr>
              <a:defRPr sz="840"/>
            </a:lvl1pPr>
            <a:lvl2pPr>
              <a:defRPr sz="735"/>
            </a:lvl2pPr>
            <a:lvl3pPr>
              <a:defRPr sz="630"/>
            </a:lvl3pPr>
            <a:lvl4pPr>
              <a:defRPr sz="525"/>
            </a:lvl4pPr>
            <a:lvl5pPr>
              <a:defRPr sz="525"/>
            </a:lvl5pPr>
            <a:lvl6pPr>
              <a:defRPr sz="525"/>
            </a:lvl6pPr>
            <a:lvl7pPr>
              <a:defRPr sz="525"/>
            </a:lvl7pPr>
            <a:lvl8pPr>
              <a:defRPr sz="525"/>
            </a:lvl8pPr>
            <a:lvl9pPr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333" y="540067"/>
            <a:ext cx="774159" cy="1000542"/>
          </a:xfrm>
        </p:spPr>
        <p:txBody>
          <a:bodyPr/>
          <a:lstStyle>
            <a:lvl1pPr marL="0" indent="0">
              <a:buNone/>
              <a:defRPr sz="420"/>
            </a:lvl1pPr>
            <a:lvl2pPr marL="120015" indent="0">
              <a:buNone/>
              <a:defRPr sz="368"/>
            </a:lvl2pPr>
            <a:lvl3pPr marL="240030" indent="0">
              <a:buNone/>
              <a:defRPr sz="315"/>
            </a:lvl3pPr>
            <a:lvl4pPr marL="360045" indent="0">
              <a:buNone/>
              <a:defRPr sz="263"/>
            </a:lvl4pPr>
            <a:lvl5pPr marL="480060" indent="0">
              <a:buNone/>
              <a:defRPr sz="263"/>
            </a:lvl5pPr>
            <a:lvl6pPr marL="600075" indent="0">
              <a:buNone/>
              <a:defRPr sz="263"/>
            </a:lvl6pPr>
            <a:lvl7pPr marL="720090" indent="0">
              <a:buNone/>
              <a:defRPr sz="263"/>
            </a:lvl7pPr>
            <a:lvl8pPr marL="840105" indent="0">
              <a:buNone/>
              <a:defRPr sz="263"/>
            </a:lvl8pPr>
            <a:lvl9pPr marL="960120" indent="0">
              <a:buNone/>
              <a:defRPr sz="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993-A128-49F6-A12A-9B5BF603B4DE}" type="datetimeFigureOut">
              <a:rPr lang="en-PH" smtClean="0"/>
              <a:t>08/01/2022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056D-B8D2-4869-858D-4058506E7F5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5469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3" y="120015"/>
            <a:ext cx="774159" cy="420053"/>
          </a:xfrm>
        </p:spPr>
        <p:txBody>
          <a:bodyPr anchor="b"/>
          <a:lstStyle>
            <a:lvl1pPr>
              <a:defRPr sz="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0440" y="259199"/>
            <a:ext cx="1215152" cy="1279327"/>
          </a:xfrm>
        </p:spPr>
        <p:txBody>
          <a:bodyPr anchor="t"/>
          <a:lstStyle>
            <a:lvl1pPr marL="0" indent="0">
              <a:buNone/>
              <a:defRPr sz="840"/>
            </a:lvl1pPr>
            <a:lvl2pPr marL="120015" indent="0">
              <a:buNone/>
              <a:defRPr sz="735"/>
            </a:lvl2pPr>
            <a:lvl3pPr marL="240030" indent="0">
              <a:buNone/>
              <a:defRPr sz="630"/>
            </a:lvl3pPr>
            <a:lvl4pPr marL="360045" indent="0">
              <a:buNone/>
              <a:defRPr sz="525"/>
            </a:lvl4pPr>
            <a:lvl5pPr marL="480060" indent="0">
              <a:buNone/>
              <a:defRPr sz="525"/>
            </a:lvl5pPr>
            <a:lvl6pPr marL="600075" indent="0">
              <a:buNone/>
              <a:defRPr sz="525"/>
            </a:lvl6pPr>
            <a:lvl7pPr marL="720090" indent="0">
              <a:buNone/>
              <a:defRPr sz="525"/>
            </a:lvl7pPr>
            <a:lvl8pPr marL="840105" indent="0">
              <a:buNone/>
              <a:defRPr sz="525"/>
            </a:lvl8pPr>
            <a:lvl9pPr marL="960120" indent="0">
              <a:buNone/>
              <a:defRPr sz="5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333" y="540067"/>
            <a:ext cx="774159" cy="1000542"/>
          </a:xfrm>
        </p:spPr>
        <p:txBody>
          <a:bodyPr/>
          <a:lstStyle>
            <a:lvl1pPr marL="0" indent="0">
              <a:buNone/>
              <a:defRPr sz="420"/>
            </a:lvl1pPr>
            <a:lvl2pPr marL="120015" indent="0">
              <a:buNone/>
              <a:defRPr sz="368"/>
            </a:lvl2pPr>
            <a:lvl3pPr marL="240030" indent="0">
              <a:buNone/>
              <a:defRPr sz="315"/>
            </a:lvl3pPr>
            <a:lvl4pPr marL="360045" indent="0">
              <a:buNone/>
              <a:defRPr sz="263"/>
            </a:lvl4pPr>
            <a:lvl5pPr marL="480060" indent="0">
              <a:buNone/>
              <a:defRPr sz="263"/>
            </a:lvl5pPr>
            <a:lvl6pPr marL="600075" indent="0">
              <a:buNone/>
              <a:defRPr sz="263"/>
            </a:lvl6pPr>
            <a:lvl7pPr marL="720090" indent="0">
              <a:buNone/>
              <a:defRPr sz="263"/>
            </a:lvl7pPr>
            <a:lvl8pPr marL="840105" indent="0">
              <a:buNone/>
              <a:defRPr sz="263"/>
            </a:lvl8pPr>
            <a:lvl9pPr marL="960120" indent="0">
              <a:buNone/>
              <a:defRPr sz="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993-A128-49F6-A12A-9B5BF603B4DE}" type="datetimeFigureOut">
              <a:rPr lang="en-PH" smtClean="0"/>
              <a:t>08/01/2022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056D-B8D2-4869-858D-4058506E7F5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3907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021" y="95846"/>
            <a:ext cx="2070259" cy="347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021" y="479227"/>
            <a:ext cx="2070259" cy="1142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5020" y="1668542"/>
            <a:ext cx="540068" cy="95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0993-A128-49F6-A12A-9B5BF603B4DE}" type="datetimeFigureOut">
              <a:rPr lang="en-PH" smtClean="0"/>
              <a:t>08/01/2022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5100" y="1668542"/>
            <a:ext cx="810101" cy="95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5212" y="1668542"/>
            <a:ext cx="540068" cy="95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3056D-B8D2-4869-858D-4058506E7F5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2912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40030" rtl="0" eaLnBrk="1" latinLnBrk="0" hangingPunct="1">
        <a:lnSpc>
          <a:spcPct val="90000"/>
        </a:lnSpc>
        <a:spcBef>
          <a:spcPct val="0"/>
        </a:spcBef>
        <a:buNone/>
        <a:defRPr sz="1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8" indent="-60008" algn="l" defTabSz="24003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735" kern="1200">
          <a:solidFill>
            <a:schemeClr val="tx1"/>
          </a:solidFill>
          <a:latin typeface="+mn-lt"/>
          <a:ea typeface="+mn-ea"/>
          <a:cs typeface="+mn-cs"/>
        </a:defRPr>
      </a:lvl1pPr>
      <a:lvl2pPr marL="18002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0003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525" kern="1200">
          <a:solidFill>
            <a:schemeClr val="tx1"/>
          </a:solidFill>
          <a:latin typeface="+mn-lt"/>
          <a:ea typeface="+mn-ea"/>
          <a:cs typeface="+mn-cs"/>
        </a:defRPr>
      </a:lvl3pPr>
      <a:lvl4pPr marL="42005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4pPr>
      <a:lvl5pPr marL="54006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5pPr>
      <a:lvl6pPr marL="66008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6pPr>
      <a:lvl7pPr marL="78009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7pPr>
      <a:lvl8pPr marL="900113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8pPr>
      <a:lvl9pPr marL="1020128" indent="-60008" algn="l" defTabSz="240030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1pPr>
      <a:lvl2pPr marL="12001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3pPr>
      <a:lvl4pPr marL="36004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4pPr>
      <a:lvl5pPr marL="48006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5pPr>
      <a:lvl6pPr marL="60007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6pPr>
      <a:lvl7pPr marL="72009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7pPr>
      <a:lvl8pPr marL="840105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" algn="l" defTabSz="240030" rtl="0" eaLnBrk="1" latinLnBrk="0" hangingPunct="1">
        <a:defRPr sz="4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a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170F9E-E4E0-41EE-9FF4-7716413D7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31173">
            <a:off x="169405" y="400110"/>
            <a:ext cx="782867" cy="1081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20F617-BB2E-42D3-A689-DBDDBDD2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7" y="125887"/>
            <a:ext cx="773941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9866B5-C392-49CC-92F8-89EF2F7AB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6189">
            <a:off x="1054797" y="544146"/>
            <a:ext cx="740413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665D6C-DDF7-4567-8E9F-74D45F9C6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5767">
            <a:off x="1531113" y="360111"/>
            <a:ext cx="807033" cy="10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00B7F6-E5F7-44F0-8C0E-6B2379EDFD83}"/>
              </a:ext>
            </a:extLst>
          </p:cNvPr>
          <p:cNvSpPr/>
          <p:nvPr/>
        </p:nvSpPr>
        <p:spPr>
          <a:xfrm>
            <a:off x="81658" y="207923"/>
            <a:ext cx="2236984" cy="1138293"/>
          </a:xfrm>
          <a:prstGeom prst="rect">
            <a:avLst/>
          </a:prstGeom>
          <a:noFill/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DepEd Memorandum 14, s 2021</a:t>
            </a:r>
          </a:p>
        </p:txBody>
      </p:sp>
    </p:spTree>
    <p:extLst>
      <p:ext uri="{BB962C8B-B14F-4D97-AF65-F5344CB8AC3E}">
        <p14:creationId xmlns:p14="http://schemas.microsoft.com/office/powerpoint/2010/main" val="19976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22342" y="39870"/>
            <a:ext cx="2355615" cy="953627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Learner Attendance Conversion Tools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303A51-14E6-420A-ADC7-7AFC8C95A13D}"/>
              </a:ext>
            </a:extLst>
          </p:cNvPr>
          <p:cNvSpPr/>
          <p:nvPr/>
        </p:nvSpPr>
        <p:spPr>
          <a:xfrm>
            <a:off x="48449" y="1171046"/>
            <a:ext cx="997655" cy="28145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90F98D-93B7-43AA-84FC-380AD229AB9C}"/>
              </a:ext>
            </a:extLst>
          </p:cNvPr>
          <p:cNvSpPr/>
          <p:nvPr/>
        </p:nvSpPr>
        <p:spPr>
          <a:xfrm>
            <a:off x="1306690" y="1169931"/>
            <a:ext cx="984484" cy="27657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1FB8C1-377D-4697-858A-A0FBA7E593D2}"/>
              </a:ext>
            </a:extLst>
          </p:cNvPr>
          <p:cNvSpPr/>
          <p:nvPr/>
        </p:nvSpPr>
        <p:spPr>
          <a:xfrm>
            <a:off x="701321" y="1482214"/>
            <a:ext cx="997655" cy="28145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7203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303A51-14E6-420A-ADC7-7AFC8C95A13D}"/>
              </a:ext>
            </a:extLst>
          </p:cNvPr>
          <p:cNvSpPr/>
          <p:nvPr/>
        </p:nvSpPr>
        <p:spPr>
          <a:xfrm>
            <a:off x="-45156" y="0"/>
            <a:ext cx="997655" cy="28145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0" y="256685"/>
            <a:ext cx="2355615" cy="1507625"/>
          </a:xfrm>
          <a:prstGeom prst="rect">
            <a:avLst/>
          </a:prstGeom>
          <a:noFill/>
          <a:effectLst>
            <a:glow rad="101600">
              <a:schemeClr val="accent1">
                <a:alpha val="70000"/>
              </a:schemeClr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Is use for converting learner’s attendance in an online class by the used of an electronic digital flatform or apps</a:t>
            </a:r>
          </a:p>
        </p:txBody>
      </p:sp>
    </p:spTree>
    <p:extLst>
      <p:ext uri="{BB962C8B-B14F-4D97-AF65-F5344CB8AC3E}">
        <p14:creationId xmlns:p14="http://schemas.microsoft.com/office/powerpoint/2010/main" val="26385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E604E7-CC4F-488D-974F-1C07B8992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6" y="180623"/>
            <a:ext cx="2287881" cy="15766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303A51-14E6-420A-ADC7-7AFC8C95A13D}"/>
              </a:ext>
            </a:extLst>
          </p:cNvPr>
          <p:cNvSpPr/>
          <p:nvPr/>
        </p:nvSpPr>
        <p:spPr>
          <a:xfrm>
            <a:off x="-45156" y="0"/>
            <a:ext cx="997655" cy="28145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18295F9-AA5D-4D8A-B697-13CD49AE01CF}"/>
              </a:ext>
            </a:extLst>
          </p:cNvPr>
          <p:cNvSpPr/>
          <p:nvPr/>
        </p:nvSpPr>
        <p:spPr>
          <a:xfrm>
            <a:off x="1603022" y="538104"/>
            <a:ext cx="650993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254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303A51-14E6-420A-ADC7-7AFC8C95A13D}"/>
              </a:ext>
            </a:extLst>
          </p:cNvPr>
          <p:cNvSpPr/>
          <p:nvPr/>
        </p:nvSpPr>
        <p:spPr>
          <a:xfrm>
            <a:off x="-45156" y="0"/>
            <a:ext cx="997655" cy="28145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0" y="256685"/>
            <a:ext cx="2355615" cy="1507625"/>
          </a:xfrm>
          <a:prstGeom prst="rect">
            <a:avLst/>
          </a:prstGeom>
          <a:noFill/>
          <a:effectLst/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Converting communication effort with the learners / parents into attendance as program in </a:t>
            </a:r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WHLP</a:t>
            </a:r>
            <a:endParaRPr lang="en-US" sz="1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5A4E01-5008-4411-9F82-598259452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7" y="142993"/>
            <a:ext cx="2327671" cy="15984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303A51-14E6-420A-ADC7-7AFC8C95A13D}"/>
              </a:ext>
            </a:extLst>
          </p:cNvPr>
          <p:cNvSpPr/>
          <p:nvPr/>
        </p:nvSpPr>
        <p:spPr>
          <a:xfrm>
            <a:off x="-45156" y="0"/>
            <a:ext cx="997655" cy="28145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726C3F8-B04E-4FAD-A84B-23BB0592CE7F}"/>
              </a:ext>
            </a:extLst>
          </p:cNvPr>
          <p:cNvSpPr/>
          <p:nvPr/>
        </p:nvSpPr>
        <p:spPr>
          <a:xfrm>
            <a:off x="1595496" y="474133"/>
            <a:ext cx="733778" cy="263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2B17B7B-890D-4EE7-AE18-52EF1A87C49D}"/>
              </a:ext>
            </a:extLst>
          </p:cNvPr>
          <p:cNvCxnSpPr/>
          <p:nvPr/>
        </p:nvCxnSpPr>
        <p:spPr>
          <a:xfrm>
            <a:off x="1155230" y="1038578"/>
            <a:ext cx="2897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2CE4441-48F1-40FC-9A95-1CAF80385861}"/>
              </a:ext>
            </a:extLst>
          </p:cNvPr>
          <p:cNvCxnSpPr>
            <a:cxnSpLocks/>
          </p:cNvCxnSpPr>
          <p:nvPr/>
        </p:nvCxnSpPr>
        <p:spPr>
          <a:xfrm>
            <a:off x="1010356" y="1194741"/>
            <a:ext cx="3593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6336FD3-2801-4C11-BFBA-764D512A5D1D}"/>
              </a:ext>
            </a:extLst>
          </p:cNvPr>
          <p:cNvCxnSpPr>
            <a:cxnSpLocks/>
          </p:cNvCxnSpPr>
          <p:nvPr/>
        </p:nvCxnSpPr>
        <p:spPr>
          <a:xfrm>
            <a:off x="75260" y="1373481"/>
            <a:ext cx="2822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A12E599-40D1-4C1B-942D-A2057D5FF255}"/>
              </a:ext>
            </a:extLst>
          </p:cNvPr>
          <p:cNvCxnSpPr>
            <a:cxnSpLocks/>
          </p:cNvCxnSpPr>
          <p:nvPr/>
        </p:nvCxnSpPr>
        <p:spPr>
          <a:xfrm>
            <a:off x="698030" y="1710266"/>
            <a:ext cx="7469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2DCA3E-DAF6-413E-96F7-FD14CC702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74" y="222014"/>
            <a:ext cx="2201333" cy="14750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303A51-14E6-420A-ADC7-7AFC8C95A13D}"/>
              </a:ext>
            </a:extLst>
          </p:cNvPr>
          <p:cNvSpPr/>
          <p:nvPr/>
        </p:nvSpPr>
        <p:spPr>
          <a:xfrm>
            <a:off x="-45156" y="0"/>
            <a:ext cx="997655" cy="28145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835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303A51-14E6-420A-ADC7-7AFC8C95A13D}"/>
              </a:ext>
            </a:extLst>
          </p:cNvPr>
          <p:cNvSpPr/>
          <p:nvPr/>
        </p:nvSpPr>
        <p:spPr>
          <a:xfrm>
            <a:off x="-45156" y="0"/>
            <a:ext cx="997655" cy="28145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7526" y="279263"/>
            <a:ext cx="2355615" cy="1261403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Converting the submission of outputs into learner’s attendance regardless of score.</a:t>
            </a:r>
          </a:p>
        </p:txBody>
      </p:sp>
    </p:spTree>
    <p:extLst>
      <p:ext uri="{BB962C8B-B14F-4D97-AF65-F5344CB8AC3E}">
        <p14:creationId xmlns:p14="http://schemas.microsoft.com/office/powerpoint/2010/main" val="26200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73E321D-EA38-49B7-9F74-B2180CB2D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6" y="213305"/>
            <a:ext cx="2304488" cy="15241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303A51-14E6-420A-ADC7-7AFC8C95A13D}"/>
              </a:ext>
            </a:extLst>
          </p:cNvPr>
          <p:cNvSpPr/>
          <p:nvPr/>
        </p:nvSpPr>
        <p:spPr>
          <a:xfrm>
            <a:off x="-45156" y="0"/>
            <a:ext cx="997655" cy="28145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601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303A51-14E6-420A-ADC7-7AFC8C95A13D}"/>
              </a:ext>
            </a:extLst>
          </p:cNvPr>
          <p:cNvSpPr/>
          <p:nvPr/>
        </p:nvSpPr>
        <p:spPr>
          <a:xfrm>
            <a:off x="-45156" y="0"/>
            <a:ext cx="997655" cy="28145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-45156" y="357948"/>
            <a:ext cx="2355615" cy="168796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9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number of submitted modules  =   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E67D67D-566C-4457-9EB1-BF235B05EE8A}"/>
              </a:ext>
            </a:extLst>
          </p:cNvPr>
          <p:cNvSpPr/>
          <p:nvPr/>
        </p:nvSpPr>
        <p:spPr>
          <a:xfrm>
            <a:off x="33867" y="573238"/>
            <a:ext cx="2355615" cy="168796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9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required modules to be submitted  =   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6C751CD-C66E-42CD-A06C-0D7C5E979183}"/>
              </a:ext>
            </a:extLst>
          </p:cNvPr>
          <p:cNvSpPr/>
          <p:nvPr/>
        </p:nvSpPr>
        <p:spPr>
          <a:xfrm>
            <a:off x="304279" y="861252"/>
            <a:ext cx="1780240" cy="768961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228600" indent="-228600">
              <a:buAutoNum type="arabicPlain" startAt="6"/>
            </a:pPr>
            <a:r>
              <a:rPr lang="en-US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÷  9  = 0.67 or  67% </a:t>
            </a:r>
          </a:p>
          <a:p>
            <a:endParaRPr lang="en-US" sz="1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  <a:p>
            <a:r>
              <a:rPr lang="en-US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0.67  x  6 days  = 4.02  or 4 days attendance</a:t>
            </a:r>
          </a:p>
        </p:txBody>
      </p:sp>
    </p:spTree>
    <p:extLst>
      <p:ext uri="{BB962C8B-B14F-4D97-AF65-F5344CB8AC3E}">
        <p14:creationId xmlns:p14="http://schemas.microsoft.com/office/powerpoint/2010/main" val="3863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22342" y="39870"/>
            <a:ext cx="2355615" cy="953627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Learner Attendance Conversion Tools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303A51-14E6-420A-ADC7-7AFC8C95A13D}"/>
              </a:ext>
            </a:extLst>
          </p:cNvPr>
          <p:cNvSpPr/>
          <p:nvPr/>
        </p:nvSpPr>
        <p:spPr>
          <a:xfrm>
            <a:off x="48449" y="1171046"/>
            <a:ext cx="997655" cy="28145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90F98D-93B7-43AA-84FC-380AD229AB9C}"/>
              </a:ext>
            </a:extLst>
          </p:cNvPr>
          <p:cNvSpPr/>
          <p:nvPr/>
        </p:nvSpPr>
        <p:spPr>
          <a:xfrm>
            <a:off x="1306690" y="1169931"/>
            <a:ext cx="984484" cy="27657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1FB8C1-377D-4697-858A-A0FBA7E593D2}"/>
              </a:ext>
            </a:extLst>
          </p:cNvPr>
          <p:cNvSpPr/>
          <p:nvPr/>
        </p:nvSpPr>
        <p:spPr>
          <a:xfrm>
            <a:off x="701321" y="1482214"/>
            <a:ext cx="997655" cy="28145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LACT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6171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170F9E-E4E0-41EE-9FF4-7716413D7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31173">
            <a:off x="169405" y="400110"/>
            <a:ext cx="782867" cy="1081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20F617-BB2E-42D3-A689-DBDDBDD2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7" y="125887"/>
            <a:ext cx="773941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9866B5-C392-49CC-92F8-89EF2F7AB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6189">
            <a:off x="1054797" y="544146"/>
            <a:ext cx="740413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665D6C-DDF7-4567-8E9F-74D45F9C6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5767">
            <a:off x="1531113" y="360111"/>
            <a:ext cx="807033" cy="108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10B0A8-81EC-4B2D-8F3E-4E2DFBBC7E1B}"/>
              </a:ext>
            </a:extLst>
          </p:cNvPr>
          <p:cNvSpPr/>
          <p:nvPr/>
        </p:nvSpPr>
        <p:spPr>
          <a:xfrm>
            <a:off x="85050" y="220097"/>
            <a:ext cx="2230200" cy="1443697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INTERIM GUIDELINES ON THE PREPARATION, SUBMISSION, AND CHECKING OF</a:t>
            </a:r>
          </a:p>
          <a:p>
            <a:pPr algn="ctr"/>
            <a:r>
              <a:rPr lang="en-PH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SCHOOL FORMS FOR THE SCHOOL YEAR </a:t>
            </a:r>
            <a:r>
              <a:rPr lang="en-PH" sz="1312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2O2O</a:t>
            </a:r>
            <a:r>
              <a:rPr lang="en-PH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- </a:t>
            </a:r>
            <a:r>
              <a:rPr lang="en-PH" sz="1312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2O21</a:t>
            </a:r>
            <a:endParaRPr lang="en-US" sz="1312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FF00"/>
                </a:glow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22342" y="25506"/>
            <a:ext cx="2355615" cy="953627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Learner Attendance Conversion Tools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303A51-14E6-420A-ADC7-7AFC8C95A13D}"/>
              </a:ext>
            </a:extLst>
          </p:cNvPr>
          <p:cNvSpPr/>
          <p:nvPr/>
        </p:nvSpPr>
        <p:spPr>
          <a:xfrm>
            <a:off x="48449" y="1016763"/>
            <a:ext cx="2292114" cy="768961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Implementation is effective starting 3</a:t>
            </a:r>
            <a:r>
              <a:rPr lang="en-US" sz="1600" b="1" baseline="300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rd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to 4</a:t>
            </a:r>
            <a:r>
              <a:rPr lang="en-US" sz="1600" b="1" baseline="300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th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grading</a:t>
            </a:r>
          </a:p>
        </p:txBody>
      </p:sp>
    </p:spTree>
    <p:extLst>
      <p:ext uri="{BB962C8B-B14F-4D97-AF65-F5344CB8AC3E}">
        <p14:creationId xmlns:p14="http://schemas.microsoft.com/office/powerpoint/2010/main" val="29284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C4F3DE5-26D6-46AF-98D2-D2AF0413B9D9}"/>
              </a:ext>
            </a:extLst>
          </p:cNvPr>
          <p:cNvSpPr/>
          <p:nvPr/>
        </p:nvSpPr>
        <p:spPr>
          <a:xfrm>
            <a:off x="-30574" y="-37630"/>
            <a:ext cx="2385719" cy="1876956"/>
          </a:xfrm>
          <a:prstGeom prst="rect">
            <a:avLst/>
          </a:prstGeom>
          <a:noFill/>
          <a:effectLst>
            <a:glow rad="762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A learner can only be</a:t>
            </a:r>
          </a:p>
          <a:p>
            <a:pPr algn="ctr"/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considered a drop - out or no longer participating in learning activities (</a:t>
            </a:r>
            <a:r>
              <a:rPr lang="en-PH" sz="12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NLPA</a:t>
            </a:r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) if he/she and his/her parent voluntarily withdraw from schooling or if he/ she incurs absences of more than </a:t>
            </a:r>
            <a:r>
              <a:rPr lang="en-PH" sz="12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2O</a:t>
            </a:r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% of attendance during the school year per DO No. 8, s. </a:t>
            </a:r>
            <a:r>
              <a:rPr lang="en-PH" sz="12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2O15</a:t>
            </a:r>
            <a:endParaRPr lang="en-US" sz="1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AC18CE-5BF5-424B-BC6E-1A0EDEFD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9" y="365829"/>
            <a:ext cx="2080771" cy="12499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-94" y="-13183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431A60E-184E-4379-8FBB-11E5A57F02B9}"/>
              </a:ext>
            </a:extLst>
          </p:cNvPr>
          <p:cNvSpPr/>
          <p:nvPr/>
        </p:nvSpPr>
        <p:spPr>
          <a:xfrm>
            <a:off x="756518" y="1371017"/>
            <a:ext cx="989496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- 3</a:t>
            </a:r>
          </a:p>
        </p:txBody>
      </p:sp>
    </p:spTree>
    <p:extLst>
      <p:ext uri="{BB962C8B-B14F-4D97-AF65-F5344CB8AC3E}">
        <p14:creationId xmlns:p14="http://schemas.microsoft.com/office/powerpoint/2010/main" val="12661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4DEB44-5545-4E78-A959-AD8499AB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3" y="320429"/>
            <a:ext cx="2041818" cy="13234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-94" y="-13183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DE33740-1854-4669-8C9A-76462DDFB46E}"/>
              </a:ext>
            </a:extLst>
          </p:cNvPr>
          <p:cNvSpPr/>
          <p:nvPr/>
        </p:nvSpPr>
        <p:spPr>
          <a:xfrm>
            <a:off x="716141" y="1407181"/>
            <a:ext cx="929452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- 4</a:t>
            </a:r>
          </a:p>
        </p:txBody>
      </p:sp>
    </p:spTree>
    <p:extLst>
      <p:ext uri="{BB962C8B-B14F-4D97-AF65-F5344CB8AC3E}">
        <p14:creationId xmlns:p14="http://schemas.microsoft.com/office/powerpoint/2010/main" val="13592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EAE304C-4FBD-471A-B252-AAC63CE5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2" y="309821"/>
            <a:ext cx="2048096" cy="13049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60114" y="-5657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5926975-02BB-4685-B59B-A8C73AAA0DDB}"/>
              </a:ext>
            </a:extLst>
          </p:cNvPr>
          <p:cNvSpPr/>
          <p:nvPr/>
        </p:nvSpPr>
        <p:spPr>
          <a:xfrm>
            <a:off x="687738" y="1399822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</p:spTree>
    <p:extLst>
      <p:ext uri="{BB962C8B-B14F-4D97-AF65-F5344CB8AC3E}">
        <p14:creationId xmlns:p14="http://schemas.microsoft.com/office/powerpoint/2010/main" val="18008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7526" y="279263"/>
            <a:ext cx="2355615" cy="1507625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Instruction and guidelines related to assessment and computation of</a:t>
            </a:r>
          </a:p>
          <a:p>
            <a:pPr algn="ctr"/>
            <a:r>
              <a:rPr lang="en-PH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grades are available in DO No. 31, s. 2020. </a:t>
            </a:r>
            <a:endParaRPr lang="en-US" sz="1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</p:spTree>
    <p:extLst>
      <p:ext uri="{BB962C8B-B14F-4D97-AF65-F5344CB8AC3E}">
        <p14:creationId xmlns:p14="http://schemas.microsoft.com/office/powerpoint/2010/main" val="20549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632177" y="69195"/>
            <a:ext cx="1900297" cy="214963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DO </a:t>
            </a:r>
            <a:r>
              <a:rPr lang="en-PH" sz="12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No.31</a:t>
            </a:r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, s. 2020. </a:t>
            </a:r>
            <a:endParaRPr lang="en-US" sz="1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8EF586-460A-4B8F-BBC3-3878E9313F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5" y="334311"/>
            <a:ext cx="2217369" cy="1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632177" y="69195"/>
            <a:ext cx="1900297" cy="214963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DO </a:t>
            </a:r>
            <a:r>
              <a:rPr lang="en-PH" sz="12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No.31</a:t>
            </a:r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, s. 2020. </a:t>
            </a:r>
            <a:endParaRPr lang="en-US" sz="1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8EF586-460A-4B8F-BBC3-3878E9313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73" y="407270"/>
            <a:ext cx="2217369" cy="122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632177" y="69195"/>
            <a:ext cx="1900297" cy="214963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DO </a:t>
            </a:r>
            <a:r>
              <a:rPr lang="en-PH" sz="12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No.31</a:t>
            </a:r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, s. 2020. </a:t>
            </a:r>
            <a:endParaRPr lang="en-US" sz="1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8EF586-460A-4B8F-BBC3-3878E9313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73" y="407269"/>
            <a:ext cx="2217369" cy="12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632177" y="69195"/>
            <a:ext cx="1900297" cy="214963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DO </a:t>
            </a:r>
            <a:r>
              <a:rPr lang="en-PH" sz="12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No.31</a:t>
            </a:r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, s. 2020. </a:t>
            </a:r>
            <a:endParaRPr lang="en-US" sz="1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8EF586-460A-4B8F-BBC3-3878E9313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73" y="407269"/>
            <a:ext cx="2217369" cy="132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170F9E-E4E0-41EE-9FF4-7716413D7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31173">
            <a:off x="169405" y="400110"/>
            <a:ext cx="782867" cy="1081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20F617-BB2E-42D3-A689-DBDDBDD2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7" y="125887"/>
            <a:ext cx="773941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9866B5-C392-49CC-92F8-89EF2F7AB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6189">
            <a:off x="1054797" y="544146"/>
            <a:ext cx="740413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665D6C-DDF7-4567-8E9F-74D45F9C6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5767">
            <a:off x="1531113" y="360111"/>
            <a:ext cx="807033" cy="108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C4F3DE5-26D6-46AF-98D2-D2AF0413B9D9}"/>
              </a:ext>
            </a:extLst>
          </p:cNvPr>
          <p:cNvSpPr/>
          <p:nvPr/>
        </p:nvSpPr>
        <p:spPr>
          <a:xfrm>
            <a:off x="0" y="67842"/>
            <a:ext cx="2400300" cy="1645611"/>
          </a:xfrm>
          <a:prstGeom prst="rect">
            <a:avLst/>
          </a:prstGeom>
          <a:noFill/>
          <a:effectLst>
            <a:glow rad="762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To reflect the requirements of distance learning modalities in school forms, as well as to ensure the collection of necessary data</a:t>
            </a:r>
          </a:p>
          <a:p>
            <a:pPr algn="ctr"/>
            <a:r>
              <a:rPr lang="en-PH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for evidence - based decision - making for School Year </a:t>
            </a:r>
            <a:r>
              <a:rPr lang="en-PH" sz="1312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2O2O</a:t>
            </a:r>
            <a:r>
              <a:rPr lang="en-PH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- </a:t>
            </a:r>
            <a:r>
              <a:rPr lang="en-PH" sz="1312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2O21</a:t>
            </a:r>
            <a:endParaRPr lang="en-US" sz="1312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FF00"/>
                </a:glow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0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632177" y="69195"/>
            <a:ext cx="1900297" cy="214963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RM 206, s. 2020. </a:t>
            </a:r>
            <a:endParaRPr lang="en-US" sz="1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8EF586-460A-4B8F-BBC3-3878E9313F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65" y="357116"/>
            <a:ext cx="2217369" cy="133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632177" y="69195"/>
            <a:ext cx="1900297" cy="214963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RM 206, s. 2020. </a:t>
            </a:r>
            <a:endParaRPr lang="en-US" sz="1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8EF586-460A-4B8F-BBC3-3878E9313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65" y="389310"/>
            <a:ext cx="2217369" cy="579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FEB70E-E830-4D3F-94CF-489E63CEA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" y="1023643"/>
            <a:ext cx="2217369" cy="6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9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632177" y="69195"/>
            <a:ext cx="1900297" cy="214963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DM 14, 2021</a:t>
            </a:r>
            <a:endParaRPr lang="en-US" sz="1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8EF586-460A-4B8F-BBC3-3878E9313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20" y="389310"/>
            <a:ext cx="2286700" cy="126513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B27A4DB-7317-4E22-ADC0-68D233A57069}"/>
              </a:ext>
            </a:extLst>
          </p:cNvPr>
          <p:cNvSpPr/>
          <p:nvPr/>
        </p:nvSpPr>
        <p:spPr>
          <a:xfrm>
            <a:off x="968641" y="1308854"/>
            <a:ext cx="680809" cy="1596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55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7526" y="279263"/>
            <a:ext cx="2355615" cy="1507625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(a) Indicate at the bottom part of each column the learning modality being adopted in each quarter.</a:t>
            </a:r>
            <a:endParaRPr lang="en-US" sz="1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</p:spTree>
    <p:extLst>
      <p:ext uri="{BB962C8B-B14F-4D97-AF65-F5344CB8AC3E}">
        <p14:creationId xmlns:p14="http://schemas.microsoft.com/office/powerpoint/2010/main" val="17029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EAE304C-4FBD-471A-B252-AAC63CE59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325"/>
          <a:stretch/>
        </p:blipFill>
        <p:spPr>
          <a:xfrm>
            <a:off x="176102" y="207924"/>
            <a:ext cx="1999591" cy="14327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60114" y="-5657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5926975-02BB-4685-B59B-A8C73AAA0DDB}"/>
              </a:ext>
            </a:extLst>
          </p:cNvPr>
          <p:cNvSpPr/>
          <p:nvPr/>
        </p:nvSpPr>
        <p:spPr>
          <a:xfrm>
            <a:off x="687738" y="1399822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3F38589-45FA-4B82-948B-315BC3D56C2B}"/>
              </a:ext>
            </a:extLst>
          </p:cNvPr>
          <p:cNvSpPr/>
          <p:nvPr/>
        </p:nvSpPr>
        <p:spPr>
          <a:xfrm>
            <a:off x="224607" y="1222963"/>
            <a:ext cx="1419808" cy="206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3D1DBFA-9C3B-422C-AA58-3EB0756BE254}"/>
              </a:ext>
            </a:extLst>
          </p:cNvPr>
          <p:cNvSpPr/>
          <p:nvPr/>
        </p:nvSpPr>
        <p:spPr>
          <a:xfrm>
            <a:off x="224607" y="266772"/>
            <a:ext cx="867795" cy="41549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5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On-line Class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43A110-1E28-4B0B-98F8-52D9D47F4407}"/>
              </a:ext>
            </a:extLst>
          </p:cNvPr>
          <p:cNvSpPr/>
          <p:nvPr/>
        </p:nvSpPr>
        <p:spPr>
          <a:xfrm>
            <a:off x="1208390" y="295503"/>
            <a:ext cx="867795" cy="41549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5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Modular (Printed)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ABBBC6D-E140-43EB-AC6C-C6E3BB779953}"/>
              </a:ext>
            </a:extLst>
          </p:cNvPr>
          <p:cNvSpPr/>
          <p:nvPr/>
        </p:nvSpPr>
        <p:spPr>
          <a:xfrm>
            <a:off x="205740" y="762110"/>
            <a:ext cx="1107036" cy="41549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5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Blended</a:t>
            </a:r>
          </a:p>
          <a:p>
            <a:pPr algn="ctr"/>
            <a:r>
              <a:rPr lang="en-US" sz="105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On-line&amp;SLM</a:t>
            </a:r>
            <a:endParaRPr lang="en-US" sz="105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AE19FD5-7DDE-4EC2-8616-6E6DC3C3A8FF}"/>
              </a:ext>
            </a:extLst>
          </p:cNvPr>
          <p:cNvSpPr/>
          <p:nvPr/>
        </p:nvSpPr>
        <p:spPr>
          <a:xfrm>
            <a:off x="1342414" y="804489"/>
            <a:ext cx="801876" cy="41549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5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Modular (Digital)</a:t>
            </a:r>
          </a:p>
        </p:txBody>
      </p:sp>
    </p:spTree>
    <p:extLst>
      <p:ext uri="{BB962C8B-B14F-4D97-AF65-F5344CB8AC3E}">
        <p14:creationId xmlns:p14="http://schemas.microsoft.com/office/powerpoint/2010/main" val="356388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8" grpId="0" animBg="1"/>
      <p:bldP spid="3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0" y="348433"/>
            <a:ext cx="2355615" cy="1261403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(b) The character traits and core values portions of </a:t>
            </a:r>
            <a:r>
              <a:rPr lang="en-PH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SF9</a:t>
            </a:r>
            <a:r>
              <a:rPr lang="en-PH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 are not required to be accomplished. </a:t>
            </a:r>
            <a:endParaRPr lang="en-US" sz="1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</p:spTree>
    <p:extLst>
      <p:ext uri="{BB962C8B-B14F-4D97-AF65-F5344CB8AC3E}">
        <p14:creationId xmlns:p14="http://schemas.microsoft.com/office/powerpoint/2010/main" val="26497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EAE304C-4FBD-471A-B252-AAC63CE59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81" b="-541"/>
          <a:stretch/>
        </p:blipFill>
        <p:spPr>
          <a:xfrm>
            <a:off x="379616" y="133126"/>
            <a:ext cx="1689572" cy="16047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60114" y="-5657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5926975-02BB-4685-B59B-A8C73AAA0DDB}"/>
              </a:ext>
            </a:extLst>
          </p:cNvPr>
          <p:cNvSpPr/>
          <p:nvPr/>
        </p:nvSpPr>
        <p:spPr>
          <a:xfrm>
            <a:off x="687738" y="1399822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AAD28E9-F4B5-470E-AC99-61F66A7737CA}"/>
              </a:ext>
            </a:extLst>
          </p:cNvPr>
          <p:cNvSpPr/>
          <p:nvPr/>
        </p:nvSpPr>
        <p:spPr>
          <a:xfrm>
            <a:off x="1388533" y="226555"/>
            <a:ext cx="639677" cy="122218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564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EAE304C-4FBD-471A-B252-AAC63CE5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2" y="309821"/>
            <a:ext cx="2048096" cy="13049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60114" y="-5657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5926975-02BB-4685-B59B-A8C73AAA0DDB}"/>
              </a:ext>
            </a:extLst>
          </p:cNvPr>
          <p:cNvSpPr/>
          <p:nvPr/>
        </p:nvSpPr>
        <p:spPr>
          <a:xfrm>
            <a:off x="687738" y="1399822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3F38589-45FA-4B82-948B-315BC3D56C2B}"/>
              </a:ext>
            </a:extLst>
          </p:cNvPr>
          <p:cNvSpPr/>
          <p:nvPr/>
        </p:nvSpPr>
        <p:spPr>
          <a:xfrm>
            <a:off x="224607" y="1222963"/>
            <a:ext cx="733778" cy="206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AAD28E9-F4B5-470E-AC99-61F66A7737CA}"/>
              </a:ext>
            </a:extLst>
          </p:cNvPr>
          <p:cNvSpPr/>
          <p:nvPr/>
        </p:nvSpPr>
        <p:spPr>
          <a:xfrm>
            <a:off x="1809985" y="380059"/>
            <a:ext cx="414213" cy="9821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617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60114" y="-5657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453118-E2A6-4339-BEFF-349B59CF8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" y="226555"/>
            <a:ext cx="1404355" cy="1227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80407A-2819-4AD8-919D-DA5958D73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30" y="484773"/>
            <a:ext cx="1404356" cy="111113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5926975-02BB-4685-B59B-A8C73AAA0DDB}"/>
              </a:ext>
            </a:extLst>
          </p:cNvPr>
          <p:cNvSpPr/>
          <p:nvPr/>
        </p:nvSpPr>
        <p:spPr>
          <a:xfrm>
            <a:off x="687738" y="1399822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</p:spTree>
    <p:extLst>
      <p:ext uri="{BB962C8B-B14F-4D97-AF65-F5344CB8AC3E}">
        <p14:creationId xmlns:p14="http://schemas.microsoft.com/office/powerpoint/2010/main" val="34735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60114" y="-5657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453118-E2A6-4339-BEFF-349B59CF8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14" y="303450"/>
            <a:ext cx="1404355" cy="1073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80407A-2819-4AD8-919D-DA5958D73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830" y="536624"/>
            <a:ext cx="1404356" cy="10074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5926975-02BB-4685-B59B-A8C73AAA0DDB}"/>
              </a:ext>
            </a:extLst>
          </p:cNvPr>
          <p:cNvSpPr/>
          <p:nvPr/>
        </p:nvSpPr>
        <p:spPr>
          <a:xfrm>
            <a:off x="687738" y="1399822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</p:spTree>
    <p:extLst>
      <p:ext uri="{BB962C8B-B14F-4D97-AF65-F5344CB8AC3E}">
        <p14:creationId xmlns:p14="http://schemas.microsoft.com/office/powerpoint/2010/main" val="418732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4DE0EC-AF83-4805-944B-AAE930A35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" y="211503"/>
            <a:ext cx="761910" cy="581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AC18CE-5BF5-424B-BC6E-1A0EDEFDA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3" y="1174866"/>
            <a:ext cx="770723" cy="567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68B122-793F-4E87-8168-0B07A44A2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01" y="741816"/>
            <a:ext cx="769865" cy="5677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4DEB44-5545-4E78-A959-AD8499AB9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493" y="216166"/>
            <a:ext cx="716673" cy="577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EAE304C-4FBD-471A-B252-AAC63CE59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712" y="648404"/>
            <a:ext cx="769866" cy="567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306D66-CCDE-45BD-919D-E361A06F4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39256">
            <a:off x="1668728" y="825258"/>
            <a:ext cx="614145" cy="88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-18909" y="-20709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F671AE0-77C3-4902-B3E9-A9E9296F72B4}"/>
              </a:ext>
            </a:extLst>
          </p:cNvPr>
          <p:cNvSpPr/>
          <p:nvPr/>
        </p:nvSpPr>
        <p:spPr>
          <a:xfrm rot="19517349">
            <a:off x="62369" y="363484"/>
            <a:ext cx="716674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D0EEB09-ED35-409D-834B-D0C1162394DD}"/>
              </a:ext>
            </a:extLst>
          </p:cNvPr>
          <p:cNvSpPr/>
          <p:nvPr/>
        </p:nvSpPr>
        <p:spPr>
          <a:xfrm>
            <a:off x="295777" y="966203"/>
            <a:ext cx="716674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431A60E-184E-4379-8FBB-11E5A57F02B9}"/>
              </a:ext>
            </a:extLst>
          </p:cNvPr>
          <p:cNvSpPr/>
          <p:nvPr/>
        </p:nvSpPr>
        <p:spPr>
          <a:xfrm>
            <a:off x="3926" y="1480142"/>
            <a:ext cx="716674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DE33740-1854-4669-8C9A-76462DDFB46E}"/>
              </a:ext>
            </a:extLst>
          </p:cNvPr>
          <p:cNvSpPr/>
          <p:nvPr/>
        </p:nvSpPr>
        <p:spPr>
          <a:xfrm>
            <a:off x="1729244" y="368898"/>
            <a:ext cx="697867" cy="240179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5926975-02BB-4685-B59B-A8C73AAA0DDB}"/>
              </a:ext>
            </a:extLst>
          </p:cNvPr>
          <p:cNvSpPr/>
          <p:nvPr/>
        </p:nvSpPr>
        <p:spPr>
          <a:xfrm rot="19721920">
            <a:off x="1116300" y="954840"/>
            <a:ext cx="697867" cy="240179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B5CCDF8-E757-43F4-AC7C-4606E6D6EA42}"/>
              </a:ext>
            </a:extLst>
          </p:cNvPr>
          <p:cNvSpPr/>
          <p:nvPr/>
        </p:nvSpPr>
        <p:spPr>
          <a:xfrm>
            <a:off x="1645147" y="1472296"/>
            <a:ext cx="697867" cy="240179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- 10</a:t>
            </a:r>
          </a:p>
        </p:txBody>
      </p:sp>
    </p:spTree>
    <p:extLst>
      <p:ext uri="{BB962C8B-B14F-4D97-AF65-F5344CB8AC3E}">
        <p14:creationId xmlns:p14="http://schemas.microsoft.com/office/powerpoint/2010/main" val="11939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538F39-0835-472E-A5BE-1FCCEDE1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22" y="274995"/>
            <a:ext cx="968125" cy="1395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306D66-CCDE-45BD-919D-E361A06F4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5" y="274995"/>
            <a:ext cx="971423" cy="13957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-94" y="-13183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B5CCDF8-E757-43F4-AC7C-4606E6D6EA42}"/>
              </a:ext>
            </a:extLst>
          </p:cNvPr>
          <p:cNvSpPr/>
          <p:nvPr/>
        </p:nvSpPr>
        <p:spPr>
          <a:xfrm>
            <a:off x="782406" y="1430520"/>
            <a:ext cx="92597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- 10</a:t>
            </a:r>
          </a:p>
        </p:txBody>
      </p:sp>
    </p:spTree>
    <p:extLst>
      <p:ext uri="{BB962C8B-B14F-4D97-AF65-F5344CB8AC3E}">
        <p14:creationId xmlns:p14="http://schemas.microsoft.com/office/powerpoint/2010/main" val="396063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0" y="348433"/>
            <a:ext cx="2355615" cy="768961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What are the guidelines in filling on the remarks</a:t>
            </a:r>
            <a:endParaRPr lang="en-US" sz="1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4645" y="-3763"/>
            <a:ext cx="1423284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Remarks</a:t>
            </a:r>
          </a:p>
        </p:txBody>
      </p:sp>
    </p:spTree>
    <p:extLst>
      <p:ext uri="{BB962C8B-B14F-4D97-AF65-F5344CB8AC3E}">
        <p14:creationId xmlns:p14="http://schemas.microsoft.com/office/powerpoint/2010/main" val="2745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7755" y="-3763"/>
            <a:ext cx="1545955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– 9 &amp;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8EF586-460A-4B8F-BBC3-3878E9313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20" y="389310"/>
            <a:ext cx="2286700" cy="126513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B27A4DB-7317-4E22-ADC0-68D233A57069}"/>
              </a:ext>
            </a:extLst>
          </p:cNvPr>
          <p:cNvSpPr/>
          <p:nvPr/>
        </p:nvSpPr>
        <p:spPr>
          <a:xfrm>
            <a:off x="968641" y="1308854"/>
            <a:ext cx="680809" cy="1596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984141" y="72601"/>
            <a:ext cx="1900297" cy="214963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DM 14, 2021</a:t>
            </a:r>
            <a:endParaRPr lang="en-US" sz="1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7755" y="-3763"/>
            <a:ext cx="1545955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– 9 &amp;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8EF586-460A-4B8F-BBC3-3878E9313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00" y="410675"/>
            <a:ext cx="2286700" cy="12747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B27A4DB-7317-4E22-ADC0-68D233A57069}"/>
              </a:ext>
            </a:extLst>
          </p:cNvPr>
          <p:cNvSpPr/>
          <p:nvPr/>
        </p:nvSpPr>
        <p:spPr>
          <a:xfrm>
            <a:off x="68417" y="1205935"/>
            <a:ext cx="680809" cy="1596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984141" y="72601"/>
            <a:ext cx="1900297" cy="214963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PH" sz="1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DO 31, 2020</a:t>
            </a:r>
            <a:endParaRPr lang="en-US" sz="1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tx1"/>
                </a:outerShdw>
              </a:effectLst>
              <a:latin typeface="Cooper Black" panose="0208090404030B0204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3242BBF-AB39-4117-8571-360755C0B79C}"/>
              </a:ext>
            </a:extLst>
          </p:cNvPr>
          <p:cNvCxnSpPr>
            <a:cxnSpLocks/>
          </p:cNvCxnSpPr>
          <p:nvPr/>
        </p:nvCxnSpPr>
        <p:spPr>
          <a:xfrm>
            <a:off x="1383224" y="1456841"/>
            <a:ext cx="8756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DE7E25-1B34-4F58-AAFC-0B1202A47614}"/>
              </a:ext>
            </a:extLst>
          </p:cNvPr>
          <p:cNvCxnSpPr>
            <a:cxnSpLocks/>
          </p:cNvCxnSpPr>
          <p:nvPr/>
        </p:nvCxnSpPr>
        <p:spPr>
          <a:xfrm>
            <a:off x="226017" y="1562747"/>
            <a:ext cx="154853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8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4645" y="-3763"/>
            <a:ext cx="1423284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E28C0F-B774-47C7-B7DD-AFEE73A7A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" y="361244"/>
            <a:ext cx="2218212" cy="13019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B89B2664-2216-4BAE-9004-B03EC926E441}"/>
              </a:ext>
            </a:extLst>
          </p:cNvPr>
          <p:cNvSpPr/>
          <p:nvPr/>
        </p:nvSpPr>
        <p:spPr>
          <a:xfrm>
            <a:off x="180624" y="633762"/>
            <a:ext cx="571969" cy="2663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488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4645" y="-3763"/>
            <a:ext cx="1423284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E28C0F-B774-47C7-B7DD-AFEE73A7A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14" y="334310"/>
            <a:ext cx="2268334" cy="12536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F722D194-9216-43EF-8704-53C51DAA2FBB}"/>
              </a:ext>
            </a:extLst>
          </p:cNvPr>
          <p:cNvSpPr/>
          <p:nvPr/>
        </p:nvSpPr>
        <p:spPr>
          <a:xfrm>
            <a:off x="1539054" y="998769"/>
            <a:ext cx="711198" cy="3333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2C7731E-00B4-42E3-8037-AE24BE31AF87}"/>
              </a:ext>
            </a:extLst>
          </p:cNvPr>
          <p:cNvSpPr/>
          <p:nvPr/>
        </p:nvSpPr>
        <p:spPr>
          <a:xfrm>
            <a:off x="1727203" y="1371629"/>
            <a:ext cx="319851" cy="1133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041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4645" y="-3763"/>
            <a:ext cx="1423284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E28C0F-B774-47C7-B7DD-AFEE73A7A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44" y="334311"/>
            <a:ext cx="2218212" cy="133644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F722D194-9216-43EF-8704-53C51DAA2FBB}"/>
              </a:ext>
            </a:extLst>
          </p:cNvPr>
          <p:cNvSpPr/>
          <p:nvPr/>
        </p:nvSpPr>
        <p:spPr>
          <a:xfrm>
            <a:off x="1482608" y="763804"/>
            <a:ext cx="319851" cy="1133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2C7731E-00B4-42E3-8037-AE24BE31AF87}"/>
              </a:ext>
            </a:extLst>
          </p:cNvPr>
          <p:cNvSpPr/>
          <p:nvPr/>
        </p:nvSpPr>
        <p:spPr>
          <a:xfrm>
            <a:off x="1482608" y="1420548"/>
            <a:ext cx="319851" cy="1133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3291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EAE304C-4FBD-471A-B252-AAC63CE59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594"/>
          <a:stretch/>
        </p:blipFill>
        <p:spPr>
          <a:xfrm>
            <a:off x="296517" y="196932"/>
            <a:ext cx="1878476" cy="15409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60114" y="-5657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5926975-02BB-4685-B59B-A8C73AAA0DDB}"/>
              </a:ext>
            </a:extLst>
          </p:cNvPr>
          <p:cNvSpPr/>
          <p:nvPr/>
        </p:nvSpPr>
        <p:spPr>
          <a:xfrm>
            <a:off x="687738" y="1444067"/>
            <a:ext cx="1074113" cy="27651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4EBF6A-5EAD-403D-B39D-70B07FF9048F}"/>
              </a:ext>
            </a:extLst>
          </p:cNvPr>
          <p:cNvSpPr/>
          <p:nvPr/>
        </p:nvSpPr>
        <p:spPr>
          <a:xfrm>
            <a:off x="1679761" y="361244"/>
            <a:ext cx="476415" cy="174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Passed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9AD0A9-C078-4AAC-B9AC-DC955A4E4BA9}"/>
              </a:ext>
            </a:extLst>
          </p:cNvPr>
          <p:cNvSpPr/>
          <p:nvPr/>
        </p:nvSpPr>
        <p:spPr>
          <a:xfrm>
            <a:off x="1677878" y="427095"/>
            <a:ext cx="476415" cy="174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Passed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991A69-5DE9-4287-B0CF-B76C58D97D6D}"/>
              </a:ext>
            </a:extLst>
          </p:cNvPr>
          <p:cNvSpPr/>
          <p:nvPr/>
        </p:nvSpPr>
        <p:spPr>
          <a:xfrm>
            <a:off x="1679106" y="499503"/>
            <a:ext cx="476415" cy="174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Passed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6457F0-9F81-49D8-838A-0725B18774B9}"/>
              </a:ext>
            </a:extLst>
          </p:cNvPr>
          <p:cNvSpPr/>
          <p:nvPr/>
        </p:nvSpPr>
        <p:spPr>
          <a:xfrm>
            <a:off x="1681641" y="566326"/>
            <a:ext cx="476415" cy="174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Passed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F87E74C-77BB-4ED7-A827-C1B8E95B5AF9}"/>
              </a:ext>
            </a:extLst>
          </p:cNvPr>
          <p:cNvSpPr/>
          <p:nvPr/>
        </p:nvSpPr>
        <p:spPr>
          <a:xfrm>
            <a:off x="1677878" y="656638"/>
            <a:ext cx="476415" cy="174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Passed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73E9490-9984-40D6-B383-29C6FD68C73E}"/>
              </a:ext>
            </a:extLst>
          </p:cNvPr>
          <p:cNvSpPr/>
          <p:nvPr/>
        </p:nvSpPr>
        <p:spPr>
          <a:xfrm>
            <a:off x="1674115" y="783635"/>
            <a:ext cx="476415" cy="174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Passed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D6593A3-1722-4C37-94DA-F8965529429D}"/>
              </a:ext>
            </a:extLst>
          </p:cNvPr>
          <p:cNvSpPr/>
          <p:nvPr/>
        </p:nvSpPr>
        <p:spPr>
          <a:xfrm>
            <a:off x="1677881" y="868243"/>
            <a:ext cx="476415" cy="174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Passed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33758F-649E-485C-987A-B0B5E0266D0D}"/>
              </a:ext>
            </a:extLst>
          </p:cNvPr>
          <p:cNvSpPr/>
          <p:nvPr/>
        </p:nvSpPr>
        <p:spPr>
          <a:xfrm>
            <a:off x="1679763" y="1158993"/>
            <a:ext cx="487704" cy="1750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Passed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AE53D13-4326-4719-8013-B2B17EBA2B33}"/>
              </a:ext>
            </a:extLst>
          </p:cNvPr>
          <p:cNvSpPr/>
          <p:nvPr/>
        </p:nvSpPr>
        <p:spPr>
          <a:xfrm>
            <a:off x="1526623" y="1253067"/>
            <a:ext cx="479036" cy="1749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79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D7405D9-EBD7-4C67-8211-1224C5077D61}"/>
              </a:ext>
            </a:extLst>
          </p:cNvPr>
          <p:cNvSpPr/>
          <p:nvPr/>
        </p:nvSpPr>
        <p:spPr>
          <a:xfrm>
            <a:off x="1656528" y="1285401"/>
            <a:ext cx="221524" cy="11331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DCF12EA-F82A-4B2B-AC82-9A0BAE819047}"/>
              </a:ext>
            </a:extLst>
          </p:cNvPr>
          <p:cNvSpPr/>
          <p:nvPr/>
        </p:nvSpPr>
        <p:spPr>
          <a:xfrm>
            <a:off x="708371" y="1326304"/>
            <a:ext cx="303867" cy="1538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Modular Printed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21B02D8-9938-4496-B762-936B3020C025}"/>
              </a:ext>
            </a:extLst>
          </p:cNvPr>
          <p:cNvSpPr/>
          <p:nvPr/>
        </p:nvSpPr>
        <p:spPr>
          <a:xfrm>
            <a:off x="913453" y="1324421"/>
            <a:ext cx="303867" cy="1538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Modular Printed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5AF6522-49CB-4795-B809-12CDC4B6F193}"/>
              </a:ext>
            </a:extLst>
          </p:cNvPr>
          <p:cNvSpPr/>
          <p:nvPr/>
        </p:nvSpPr>
        <p:spPr>
          <a:xfrm>
            <a:off x="1101603" y="1324421"/>
            <a:ext cx="303867" cy="1538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Modular Printed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56D5CA2-EC54-4176-8E7D-C7019498158F}"/>
              </a:ext>
            </a:extLst>
          </p:cNvPr>
          <p:cNvSpPr/>
          <p:nvPr/>
        </p:nvSpPr>
        <p:spPr>
          <a:xfrm>
            <a:off x="1297279" y="1324421"/>
            <a:ext cx="303867" cy="1538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Modular Printed</a:t>
            </a:r>
          </a:p>
        </p:txBody>
      </p:sp>
    </p:spTree>
    <p:extLst>
      <p:ext uri="{BB962C8B-B14F-4D97-AF65-F5344CB8AC3E}">
        <p14:creationId xmlns:p14="http://schemas.microsoft.com/office/powerpoint/2010/main" val="204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EAE304C-4FBD-471A-B252-AAC63CE59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77" t="-1922" r="541" b="1922"/>
          <a:stretch/>
        </p:blipFill>
        <p:spPr>
          <a:xfrm>
            <a:off x="386504" y="129630"/>
            <a:ext cx="1709142" cy="15409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60114" y="-5657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5926975-02BB-4685-B59B-A8C73AAA0DDB}"/>
              </a:ext>
            </a:extLst>
          </p:cNvPr>
          <p:cNvSpPr/>
          <p:nvPr/>
        </p:nvSpPr>
        <p:spPr>
          <a:xfrm>
            <a:off x="687738" y="1444067"/>
            <a:ext cx="1074113" cy="276518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- 9</a:t>
            </a:r>
          </a:p>
        </p:txBody>
      </p:sp>
    </p:spTree>
    <p:extLst>
      <p:ext uri="{BB962C8B-B14F-4D97-AF65-F5344CB8AC3E}">
        <p14:creationId xmlns:p14="http://schemas.microsoft.com/office/powerpoint/2010/main" val="84152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15052" y="269410"/>
            <a:ext cx="2355615" cy="953627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School   Forms</a:t>
            </a:r>
          </a:p>
        </p:txBody>
      </p:sp>
    </p:spTree>
    <p:extLst>
      <p:ext uri="{BB962C8B-B14F-4D97-AF65-F5344CB8AC3E}">
        <p14:creationId xmlns:p14="http://schemas.microsoft.com/office/powerpoint/2010/main" val="423047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15052" y="269410"/>
            <a:ext cx="2355615" cy="953627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Preparation</a:t>
            </a:r>
          </a:p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of</a:t>
            </a:r>
          </a:p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School  Forms</a:t>
            </a:r>
          </a:p>
        </p:txBody>
      </p:sp>
    </p:spTree>
    <p:extLst>
      <p:ext uri="{BB962C8B-B14F-4D97-AF65-F5344CB8AC3E}">
        <p14:creationId xmlns:p14="http://schemas.microsoft.com/office/powerpoint/2010/main" val="23728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0" y="303277"/>
            <a:ext cx="2355615" cy="1507625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The school head as the chair</a:t>
            </a:r>
            <a:r>
              <a:rPr kumimoji="0" lang="en-PH" sz="1600" b="1" i="0" u="none" strike="noStrike" kern="1200" cap="none" spc="0" normalizeH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of the SCC has the discretion to reconstitute the members of the committee, except . . .</a:t>
            </a:r>
            <a:endParaRPr kumimoji="0" lang="en-US" sz="16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prstClr val="black"/>
                </a:outerShdw>
              </a:effectLst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SCC</a:t>
            </a:r>
          </a:p>
        </p:txBody>
      </p:sp>
    </p:spTree>
    <p:extLst>
      <p:ext uri="{BB962C8B-B14F-4D97-AF65-F5344CB8AC3E}">
        <p14:creationId xmlns:p14="http://schemas.microsoft.com/office/powerpoint/2010/main" val="30637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11289" y="438745"/>
            <a:ext cx="2355615" cy="101518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Except for the LIS Coordinator as one of the two co-chairs of the SCC…</a:t>
            </a:r>
            <a:endParaRPr kumimoji="0" lang="en-US" sz="16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prstClr val="black"/>
                </a:outerShdw>
              </a:effectLst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SCC</a:t>
            </a:r>
          </a:p>
        </p:txBody>
      </p:sp>
    </p:spTree>
    <p:extLst>
      <p:ext uri="{BB962C8B-B14F-4D97-AF65-F5344CB8AC3E}">
        <p14:creationId xmlns:p14="http://schemas.microsoft.com/office/powerpoint/2010/main" val="13301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22342" y="288837"/>
            <a:ext cx="2355615" cy="1507625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lvl="0" algn="ctr">
              <a:defRPr/>
            </a:pPr>
            <a:r>
              <a:rPr lang="en-PH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Checking may be conducted through online and/or on-site, provided that health and safety protocols are being observed.</a:t>
            </a:r>
            <a:endParaRPr kumimoji="0" lang="en-US" sz="16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prstClr val="black"/>
                </a:outerShdw>
              </a:effectLst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SCC</a:t>
            </a:r>
          </a:p>
        </p:txBody>
      </p:sp>
    </p:spTree>
    <p:extLst>
      <p:ext uri="{BB962C8B-B14F-4D97-AF65-F5344CB8AC3E}">
        <p14:creationId xmlns:p14="http://schemas.microsoft.com/office/powerpoint/2010/main" val="312947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22342" y="334311"/>
            <a:ext cx="2355615" cy="101518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lvl="0">
              <a:defRPr/>
            </a:pPr>
            <a:r>
              <a:rPr lang="en-PH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Forms to be checked:</a:t>
            </a:r>
          </a:p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	=</a:t>
            </a:r>
            <a:r>
              <a:rPr kumimoji="0" lang="en-US" sz="1600" b="1" i="0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SF1</a:t>
            </a:r>
            <a:r>
              <a:rPr kumimoji="0" lang="en-US" sz="1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	</a:t>
            </a:r>
          </a:p>
          <a:p>
            <a:pPr lvl="0">
              <a:defRPr/>
            </a:pP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	=</a:t>
            </a:r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SF2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	</a:t>
            </a:r>
          </a:p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	=</a:t>
            </a:r>
            <a:r>
              <a:rPr kumimoji="0" lang="en-US" sz="1600" b="1" i="0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SF3</a:t>
            </a:r>
            <a:r>
              <a:rPr kumimoji="0" lang="en-US" sz="1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SCC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72B738-F530-4BD3-B53D-2E0FAB315F1A}"/>
              </a:ext>
            </a:extLst>
          </p:cNvPr>
          <p:cNvSpPr/>
          <p:nvPr/>
        </p:nvSpPr>
        <p:spPr>
          <a:xfrm>
            <a:off x="934162" y="571957"/>
            <a:ext cx="1533946" cy="768961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	=</a:t>
            </a:r>
            <a:r>
              <a:rPr kumimoji="0" lang="en-US" sz="1600" b="1" i="0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SF4</a:t>
            </a:r>
            <a:r>
              <a:rPr kumimoji="0" lang="en-US" sz="1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	</a:t>
            </a:r>
          </a:p>
          <a:p>
            <a:pPr lvl="0">
              <a:defRPr/>
            </a:pP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	=</a:t>
            </a:r>
            <a:r>
              <a:rPr lang="en-US" sz="16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SF9</a:t>
            </a:r>
            <a:r>
              <a:rPr lang="en-US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	</a:t>
            </a:r>
          </a:p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	=</a:t>
            </a:r>
            <a:r>
              <a:rPr kumimoji="0" lang="en-US" sz="1600" b="1" i="0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SF10</a:t>
            </a:r>
            <a:r>
              <a:rPr kumimoji="0" lang="en-US" sz="1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06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/>
      <p:bldP spid="5" grpId="0" uiExpand="1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15052" y="269410"/>
            <a:ext cx="2355615" cy="953627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Submission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School   Forms</a:t>
            </a:r>
          </a:p>
        </p:txBody>
      </p:sp>
    </p:spTree>
    <p:extLst>
      <p:ext uri="{BB962C8B-B14F-4D97-AF65-F5344CB8AC3E}">
        <p14:creationId xmlns:p14="http://schemas.microsoft.com/office/powerpoint/2010/main" val="25832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0" y="292600"/>
            <a:ext cx="2355615" cy="1507625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After checking of school forms, the SCC shall submit reports to the DCC Chair on or before July 30, 2021, </a:t>
            </a:r>
            <a:r>
              <a:rPr lang="en-PH" sz="105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( DM </a:t>
            </a:r>
            <a:r>
              <a:rPr lang="en-PH" sz="105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PHROD</a:t>
            </a:r>
            <a:r>
              <a:rPr lang="en-PH" sz="105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 2021-0476)</a:t>
            </a:r>
            <a:endParaRPr kumimoji="0" lang="en-US" sz="16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prstClr val="black"/>
                </a:outerShdw>
              </a:effectLst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SCC</a:t>
            </a:r>
          </a:p>
        </p:txBody>
      </p:sp>
    </p:spTree>
    <p:extLst>
      <p:ext uri="{BB962C8B-B14F-4D97-AF65-F5344CB8AC3E}">
        <p14:creationId xmlns:p14="http://schemas.microsoft.com/office/powerpoint/2010/main" val="399250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B104AD-6699-4C1C-B941-7E8715334BF1}"/>
              </a:ext>
            </a:extLst>
          </p:cNvPr>
          <p:cNvSpPr/>
          <p:nvPr/>
        </p:nvSpPr>
        <p:spPr>
          <a:xfrm>
            <a:off x="-19697" y="292600"/>
            <a:ext cx="2476914" cy="1261403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Forms to be submitted: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     =</a:t>
            </a:r>
            <a:r>
              <a:rPr kumimoji="0" lang="en-US" sz="1600" b="1" i="0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SF4</a:t>
            </a:r>
            <a:r>
              <a:rPr kumimoji="0" lang="en-US" sz="1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(</a:t>
            </a:r>
            <a:r>
              <a:rPr kumimoji="0" lang="en-US" sz="1600" b="1" i="0" u="none" strike="noStrike" kern="1200" cap="none" spc="0" normalizeH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June 2021)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      =</a:t>
            </a:r>
            <a:r>
              <a:rPr lang="en-US" sz="1600" b="1" baseline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SF5</a:t>
            </a:r>
            <a:r>
              <a:rPr lang="en-US" sz="1600" b="1" baseline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     =</a:t>
            </a:r>
            <a:r>
              <a:rPr kumimoji="0" lang="en-US" sz="1600" b="1" i="0" u="none" strike="noStrike" kern="1200" cap="none" spc="0" normalizeH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SF6</a:t>
            </a:r>
            <a:endParaRPr kumimoji="0" lang="en-US" sz="1600" b="1" i="0" u="none" strike="noStrike" kern="1200" cap="none" spc="0" normalizeH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prstClr val="black"/>
                </a:outerShdw>
              </a:effectLst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      =</a:t>
            </a:r>
            <a:r>
              <a:rPr lang="en-US" sz="1600" b="1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prstClr val="black"/>
                  </a:outerShdw>
                </a:effectLst>
                <a:latin typeface="Cooper Black" panose="0208090404030B020404" pitchFamily="18" charset="0"/>
              </a:rPr>
              <a:t>SFCR1</a:t>
            </a:r>
            <a:endParaRPr kumimoji="0" lang="en-US" sz="16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prstClr val="black"/>
                </a:outerShdw>
              </a:effectLst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8B2E3-0CA0-4EEE-8C20-1EFED29C47F1}"/>
              </a:ext>
            </a:extLst>
          </p:cNvPr>
          <p:cNvSpPr/>
          <p:nvPr/>
        </p:nvSpPr>
        <p:spPr>
          <a:xfrm>
            <a:off x="-121299" y="-3763"/>
            <a:ext cx="1073329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SCC</a:t>
            </a:r>
          </a:p>
        </p:txBody>
      </p:sp>
    </p:spTree>
    <p:extLst>
      <p:ext uri="{BB962C8B-B14F-4D97-AF65-F5344CB8AC3E}">
        <p14:creationId xmlns:p14="http://schemas.microsoft.com/office/powerpoint/2010/main" val="362949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22342" y="1364433"/>
            <a:ext cx="2355615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Open Forum</a:t>
            </a:r>
          </a:p>
        </p:txBody>
      </p:sp>
    </p:spTree>
    <p:extLst>
      <p:ext uri="{BB962C8B-B14F-4D97-AF65-F5344CB8AC3E}">
        <p14:creationId xmlns:p14="http://schemas.microsoft.com/office/powerpoint/2010/main" val="9342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22107" y="1154375"/>
            <a:ext cx="2355615" cy="645850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Thank</a:t>
            </a:r>
            <a:r>
              <a:rPr kumimoji="0" lang="en-US" sz="2000" b="1" i="0" u="none" strike="noStrike" kern="1200" cap="none" spc="0" normalizeH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FF00"/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you for listening</a:t>
            </a:r>
            <a:endParaRPr kumimoji="0" lang="en-US" sz="20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FF00"/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7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4DE0EC-AF83-4805-944B-AAE930A35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52" y="319420"/>
            <a:ext cx="1967456" cy="11613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-11383" y="1869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F671AE0-77C3-4902-B3E9-A9E9296F72B4}"/>
              </a:ext>
            </a:extLst>
          </p:cNvPr>
          <p:cNvSpPr/>
          <p:nvPr/>
        </p:nvSpPr>
        <p:spPr>
          <a:xfrm>
            <a:off x="668813" y="1332374"/>
            <a:ext cx="926684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- 1</a:t>
            </a:r>
          </a:p>
        </p:txBody>
      </p:sp>
    </p:spTree>
    <p:extLst>
      <p:ext uri="{BB962C8B-B14F-4D97-AF65-F5344CB8AC3E}">
        <p14:creationId xmlns:p14="http://schemas.microsoft.com/office/powerpoint/2010/main" val="937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20D03E-BDB0-4792-83A5-B89F4AAE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8" y="258331"/>
            <a:ext cx="2162432" cy="14121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-11383" y="1869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F671AE0-77C3-4902-B3E9-A9E9296F72B4}"/>
              </a:ext>
            </a:extLst>
          </p:cNvPr>
          <p:cNvSpPr/>
          <p:nvPr/>
        </p:nvSpPr>
        <p:spPr>
          <a:xfrm>
            <a:off x="668813" y="1332374"/>
            <a:ext cx="926684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55864C9-4DCC-4D0A-98FF-5116CE6F5F96}"/>
              </a:ext>
            </a:extLst>
          </p:cNvPr>
          <p:cNvSpPr/>
          <p:nvPr/>
        </p:nvSpPr>
        <p:spPr>
          <a:xfrm>
            <a:off x="1222963" y="610985"/>
            <a:ext cx="745067" cy="5782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156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68B122-793F-4E87-8168-0B07A44A2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4" y="319126"/>
            <a:ext cx="2052252" cy="12941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3669" y="-1894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D0EEB09-ED35-409D-834B-D0C1162394DD}"/>
              </a:ext>
            </a:extLst>
          </p:cNvPr>
          <p:cNvSpPr/>
          <p:nvPr/>
        </p:nvSpPr>
        <p:spPr>
          <a:xfrm>
            <a:off x="677304" y="1410233"/>
            <a:ext cx="1014651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- 2</a:t>
            </a:r>
          </a:p>
        </p:txBody>
      </p:sp>
    </p:spTree>
    <p:extLst>
      <p:ext uri="{BB962C8B-B14F-4D97-AF65-F5344CB8AC3E}">
        <p14:creationId xmlns:p14="http://schemas.microsoft.com/office/powerpoint/2010/main" val="13141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019AF2-B037-4C05-9B20-E410B76D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0" y="280367"/>
            <a:ext cx="2238493" cy="14280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A8149B-EBA9-4231-9D6F-5158D7CB7897}"/>
              </a:ext>
            </a:extLst>
          </p:cNvPr>
          <p:cNvSpPr/>
          <p:nvPr/>
        </p:nvSpPr>
        <p:spPr>
          <a:xfrm>
            <a:off x="3669" y="-1894"/>
            <a:ext cx="2361923" cy="232212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1312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Different School Forms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D0EEB09-ED35-409D-834B-D0C1162394DD}"/>
              </a:ext>
            </a:extLst>
          </p:cNvPr>
          <p:cNvSpPr/>
          <p:nvPr/>
        </p:nvSpPr>
        <p:spPr>
          <a:xfrm>
            <a:off x="677304" y="1410233"/>
            <a:ext cx="1014651" cy="338074"/>
          </a:xfrm>
          <a:prstGeom prst="rect">
            <a:avLst/>
          </a:prstGeom>
          <a:noFill/>
          <a:effectLst>
            <a:glow rad="101600">
              <a:schemeClr val="accent1"/>
            </a:glow>
          </a:effectLst>
        </p:spPr>
        <p:txBody>
          <a:bodyPr wrap="square" lIns="30004" tIns="15002" rIns="30004" bIns="15002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FF00"/>
                  </a:glow>
                  <a:outerShdw dist="38100" dir="2700000" algn="tl" rotWithShape="0">
                    <a:schemeClr val="tx1"/>
                  </a:outerShdw>
                </a:effectLst>
                <a:latin typeface="Cooper Black" panose="0208090404030B020404" pitchFamily="18" charset="0"/>
              </a:rPr>
              <a:t>SF - 2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FA3767A-A584-478D-A9A1-02FE34D800F2}"/>
              </a:ext>
            </a:extLst>
          </p:cNvPr>
          <p:cNvSpPr/>
          <p:nvPr/>
        </p:nvSpPr>
        <p:spPr>
          <a:xfrm>
            <a:off x="827616" y="319852"/>
            <a:ext cx="1328562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443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</TotalTime>
  <Words>685</Words>
  <Application>Microsoft Office PowerPoint</Application>
  <PresentationFormat>Custom</PresentationFormat>
  <Paragraphs>151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Zandro Ariston</dc:creator>
  <cp:lastModifiedBy>ZANDRO ARISTON</cp:lastModifiedBy>
  <cp:revision>73</cp:revision>
  <dcterms:created xsi:type="dcterms:W3CDTF">2021-06-19T05:13:19Z</dcterms:created>
  <dcterms:modified xsi:type="dcterms:W3CDTF">2022-01-08T08:27:17Z</dcterms:modified>
</cp:coreProperties>
</file>